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9" r:id="rId3"/>
    <p:sldId id="260" r:id="rId4"/>
    <p:sldId id="460" r:id="rId5"/>
    <p:sldId id="438" r:id="rId6"/>
    <p:sldId id="451" r:id="rId7"/>
    <p:sldId id="440" r:id="rId8"/>
    <p:sldId id="441" r:id="rId9"/>
    <p:sldId id="442" r:id="rId10"/>
    <p:sldId id="443" r:id="rId11"/>
    <p:sldId id="444" r:id="rId12"/>
    <p:sldId id="291" r:id="rId13"/>
    <p:sldId id="386" r:id="rId14"/>
    <p:sldId id="387" r:id="rId15"/>
    <p:sldId id="393" r:id="rId16"/>
    <p:sldId id="401" r:id="rId17"/>
    <p:sldId id="395" r:id="rId18"/>
    <p:sldId id="446" r:id="rId19"/>
    <p:sldId id="447" r:id="rId20"/>
    <p:sldId id="397" r:id="rId21"/>
    <p:sldId id="390" r:id="rId22"/>
    <p:sldId id="363" r:id="rId23"/>
    <p:sldId id="376" r:id="rId24"/>
    <p:sldId id="448" r:id="rId25"/>
    <p:sldId id="365" r:id="rId26"/>
    <p:sldId id="366" r:id="rId27"/>
    <p:sldId id="392" r:id="rId28"/>
    <p:sldId id="367" r:id="rId29"/>
    <p:sldId id="449" r:id="rId30"/>
    <p:sldId id="450" r:id="rId31"/>
    <p:sldId id="452" r:id="rId32"/>
    <p:sldId id="445" r:id="rId33"/>
    <p:sldId id="454" r:id="rId34"/>
    <p:sldId id="410" r:id="rId35"/>
    <p:sldId id="421" r:id="rId36"/>
    <p:sldId id="457" r:id="rId37"/>
    <p:sldId id="455" r:id="rId38"/>
    <p:sldId id="456" r:id="rId39"/>
    <p:sldId id="453" r:id="rId40"/>
    <p:sldId id="416" r:id="rId41"/>
    <p:sldId id="420" r:id="rId42"/>
    <p:sldId id="418" r:id="rId43"/>
    <p:sldId id="419" r:id="rId44"/>
    <p:sldId id="458" r:id="rId45"/>
    <p:sldId id="361" r:id="rId46"/>
    <p:sldId id="305" r:id="rId47"/>
    <p:sldId id="459" r:id="rId48"/>
    <p:sldId id="258" r:id="rId49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54363F"/>
    <a:srgbClr val="482E32"/>
    <a:srgbClr val="5C3A45"/>
    <a:srgbClr val="4D313A"/>
    <a:srgbClr val="502800"/>
    <a:srgbClr val="66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9" tIns="44114" rIns="88229" bIns="44114" numCol="1" anchor="t" anchorCtr="0" compatLnSpc="1">
            <a:prstTxWarp prst="textNoShape">
              <a:avLst/>
            </a:prstTxWarp>
          </a:bodyPr>
          <a:lstStyle>
            <a:lvl1pPr defTabSz="881952">
              <a:defRPr sz="1200"/>
            </a:lvl1pPr>
          </a:lstStyle>
          <a:p>
            <a:endParaRPr lang="en-US" altLang="en-US" dirty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734" y="0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9" tIns="44114" rIns="88229" bIns="44114" numCol="1" anchor="t" anchorCtr="0" compatLnSpc="1">
            <a:prstTxWarp prst="textNoShape">
              <a:avLst/>
            </a:prstTxWarp>
          </a:bodyPr>
          <a:lstStyle>
            <a:lvl1pPr algn="r" defTabSz="881952">
              <a:defRPr sz="1200"/>
            </a:lvl1pPr>
          </a:lstStyle>
          <a:p>
            <a:endParaRPr lang="en-US" altLang="en-US" dirty="0"/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312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9" tIns="44114" rIns="88229" bIns="44114" numCol="1" anchor="b" anchorCtr="0" compatLnSpc="1">
            <a:prstTxWarp prst="textNoShape">
              <a:avLst/>
            </a:prstTxWarp>
          </a:bodyPr>
          <a:lstStyle>
            <a:lvl1pPr defTabSz="881952">
              <a:defRPr sz="1200"/>
            </a:lvl1pPr>
          </a:lstStyle>
          <a:p>
            <a:endParaRPr lang="en-US" altLang="en-US" dirty="0"/>
          </a:p>
        </p:txBody>
      </p:sp>
      <p:sp>
        <p:nvSpPr>
          <p:cNvPr id="227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734" y="8840312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29" tIns="44114" rIns="88229" bIns="44114" numCol="1" anchor="b" anchorCtr="0" compatLnSpc="1">
            <a:prstTxWarp prst="textNoShape">
              <a:avLst/>
            </a:prstTxWarp>
          </a:bodyPr>
          <a:lstStyle>
            <a:lvl1pPr algn="r" defTabSz="881952">
              <a:defRPr sz="1200"/>
            </a:lvl1pPr>
          </a:lstStyle>
          <a:p>
            <a:fld id="{20957E77-518E-4C28-BFD0-078EBC3B91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8923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6" tIns="46633" rIns="93266" bIns="46633" numCol="1" anchor="t" anchorCtr="0" compatLnSpc="1">
            <a:prstTxWarp prst="textNoShape">
              <a:avLst/>
            </a:prstTxWarp>
          </a:bodyPr>
          <a:lstStyle>
            <a:lvl1pPr defTabSz="932803">
              <a:defRPr sz="1300"/>
            </a:lvl1pPr>
          </a:lstStyle>
          <a:p>
            <a:endParaRPr lang="en-US" alt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734" y="0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6" tIns="46633" rIns="93266" bIns="46633" numCol="1" anchor="t" anchorCtr="0" compatLnSpc="1">
            <a:prstTxWarp prst="textNoShape">
              <a:avLst/>
            </a:prstTxWarp>
          </a:bodyPr>
          <a:lstStyle>
            <a:lvl1pPr algn="r" defTabSz="932803">
              <a:defRPr sz="1300"/>
            </a:lvl1pPr>
          </a:lstStyle>
          <a:p>
            <a:endParaRPr lang="en-US" altLang="en-US" dirty="0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29" y="4420951"/>
            <a:ext cx="5614669" cy="418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6" tIns="46633" rIns="93266" bIns="46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312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6" tIns="46633" rIns="93266" bIns="46633" numCol="1" anchor="b" anchorCtr="0" compatLnSpc="1">
            <a:prstTxWarp prst="textNoShape">
              <a:avLst/>
            </a:prstTxWarp>
          </a:bodyPr>
          <a:lstStyle>
            <a:lvl1pPr defTabSz="932803">
              <a:defRPr sz="1300"/>
            </a:lvl1pPr>
          </a:lstStyle>
          <a:p>
            <a:endParaRPr lang="en-US" altLang="en-US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734" y="8840312"/>
            <a:ext cx="3042604" cy="4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66" tIns="46633" rIns="93266" bIns="46633" numCol="1" anchor="b" anchorCtr="0" compatLnSpc="1">
            <a:prstTxWarp prst="textNoShape">
              <a:avLst/>
            </a:prstTxWarp>
          </a:bodyPr>
          <a:lstStyle>
            <a:lvl1pPr algn="r" defTabSz="932803">
              <a:defRPr sz="1300"/>
            </a:lvl1pPr>
          </a:lstStyle>
          <a:p>
            <a:fld id="{8CC90F3B-A6F2-4C03-9F19-2E97678F92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1093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DF851-3502-4474-8396-4A07EC1AC62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61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BBBFC-0A94-444C-9252-8E0B7AB206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89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1750"/>
            <a:ext cx="2286000" cy="6064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1750"/>
            <a:ext cx="6705600" cy="6064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49942-A9D7-4114-980D-6EC2204185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44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31750"/>
            <a:ext cx="9144000" cy="606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92EADA-664C-497B-98D6-C9D1DE6E4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650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07429-855F-475A-A1AF-000A220A55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207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941F0-3803-491A-9B8E-83ECD6288A9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015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538" y="1739900"/>
            <a:ext cx="4243387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25" y="1739900"/>
            <a:ext cx="4243388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4F301-4ADF-4B23-AF99-20629074D6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497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F14C4-68C0-4EEB-B49B-7AA4FD8406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092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8FD3F-07CA-454C-B6F4-08AF0C114A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93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ECDA8-AC9F-451E-8640-08AB4F2857B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169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5B18-6740-4C7F-85C9-7860036D13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00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3A181-ED5E-4D76-ADAA-17DCA3E2816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91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PT Background (8)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5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17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538" y="1739900"/>
            <a:ext cx="8639175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493FD49-EF29-4FF2-A6AF-27B9CC0EAFB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5000"/>
        </a:spcAft>
        <a:buChar char="•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5000"/>
        </a:spcAft>
        <a:buChar char="–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5000"/>
        </a:spcAft>
        <a:buChar char="•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25000"/>
        </a:spcAft>
        <a:buChar char="–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25000"/>
        </a:spcAft>
        <a:buChar char="»"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543050" y="15875"/>
            <a:ext cx="7604125" cy="1350963"/>
          </a:xfrm>
        </p:spPr>
        <p:txBody>
          <a:bodyPr/>
          <a:lstStyle/>
          <a:p>
            <a:r>
              <a:rPr lang="en-US" altLang="en-US" sz="3200" dirty="0"/>
              <a:t>Department of Hawaiian Home Lands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175" y="4624943"/>
            <a:ext cx="9144000" cy="2045965"/>
          </a:xfrm>
        </p:spPr>
        <p:txBody>
          <a:bodyPr/>
          <a:lstStyle/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Orientation Meeting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Offer #2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altLang="en-US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</a:rPr>
              <a:t>Kapolei High School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</a:rPr>
              <a:t>July 14, 2018</a:t>
            </a:r>
          </a:p>
        </p:txBody>
      </p:sp>
      <p:pic>
        <p:nvPicPr>
          <p:cNvPr id="2060" name="Picture 12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171450" y="173038"/>
            <a:ext cx="1463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uluokahai_logo_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89" y="1563286"/>
            <a:ext cx="4419410" cy="2458564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Available Turnkey Lots</a:t>
            </a:r>
            <a:br>
              <a:rPr lang="en-US" altLang="en-US" dirty="0"/>
            </a:br>
            <a:r>
              <a:rPr lang="en-US" altLang="en-US" dirty="0"/>
              <a:t>Ka’uluokaha’i, Increment IIB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538" y="1739900"/>
            <a:ext cx="8639175" cy="48387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altLang="en-US" sz="3200" dirty="0"/>
              <a:t>100 lots have been designated for Turnkey homes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altLang="en-US" sz="3200" dirty="0">
                <a:latin typeface="Arial" panose="020B0604020202020204" pitchFamily="34" charset="0"/>
              </a:rPr>
              <a:t>Turnkey awards are lots with pre-built single-family homes.</a:t>
            </a:r>
            <a:endParaRPr lang="en-US" altLang="en-US" sz="3200" dirty="0"/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altLang="en-US" sz="3200" dirty="0"/>
              <a:t>36 lots were selected in December 2017.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altLang="en-US" sz="3200" dirty="0"/>
              <a:t>The same Lot Selection Ground Rules will be followed until all 100 lots have been offered and selected</a:t>
            </a:r>
          </a:p>
        </p:txBody>
      </p:sp>
      <p:pic>
        <p:nvPicPr>
          <p:cNvPr id="4" name="Picture 2" descr="Kauluokahai_logo_FINAL">
            <a:extLst>
              <a:ext uri="{FF2B5EF4-FFF2-40B4-BE49-F238E27FC236}">
                <a16:creationId xmlns:a16="http://schemas.microsoft.com/office/drawing/2014/main" id="{DE541CBA-2FC1-473D-865A-82864338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04" y="5220495"/>
            <a:ext cx="2169666" cy="1207008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6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Ka’uluokaha’i, Increment IIB</a:t>
            </a:r>
            <a:br>
              <a:rPr lang="en-US" altLang="en-US" sz="4000" dirty="0"/>
            </a:br>
            <a:r>
              <a:rPr lang="en-US" altLang="en-US" sz="4000" dirty="0"/>
              <a:t>Construction Schedule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8" y="1826155"/>
            <a:ext cx="9136062" cy="4356100"/>
          </a:xfrm>
        </p:spPr>
        <p:txBody>
          <a:bodyPr/>
          <a:lstStyle/>
          <a:p>
            <a:pPr lvl="1">
              <a:spcAft>
                <a:spcPct val="10000"/>
              </a:spcAft>
              <a:buFontTx/>
              <a:buNone/>
            </a:pPr>
            <a:endParaRPr lang="en-US" altLang="en-US" sz="1600" dirty="0"/>
          </a:p>
          <a:p>
            <a:pPr marL="914400" indent="-452438">
              <a:spcAft>
                <a:spcPct val="10000"/>
              </a:spcAft>
            </a:pPr>
            <a:r>
              <a:rPr lang="en-US" altLang="en-US" sz="3400" dirty="0"/>
              <a:t>First offering – December 2017</a:t>
            </a:r>
          </a:p>
          <a:p>
            <a:pPr marL="1314450" lvl="1" indent="-452438">
              <a:spcAft>
                <a:spcPct val="10000"/>
              </a:spcAft>
            </a:pPr>
            <a:r>
              <a:rPr lang="en-US" altLang="en-US" sz="3400" dirty="0"/>
              <a:t>House construction started </a:t>
            </a:r>
            <a:r>
              <a:rPr lang="en-US" altLang="en-US" sz="3200" dirty="0"/>
              <a:t>May 2018</a:t>
            </a:r>
          </a:p>
          <a:p>
            <a:pPr marL="914400" lvl="1" indent="-452438">
              <a:spcAft>
                <a:spcPct val="10000"/>
              </a:spcAft>
            </a:pPr>
            <a:endParaRPr lang="en-US" altLang="en-US" sz="1600" dirty="0"/>
          </a:p>
          <a:p>
            <a:pPr marL="914400" indent="-452438">
              <a:spcAft>
                <a:spcPct val="10000"/>
              </a:spcAft>
            </a:pPr>
            <a:r>
              <a:rPr lang="en-US" altLang="en-US" sz="3400" dirty="0"/>
              <a:t>First house complete </a:t>
            </a:r>
          </a:p>
          <a:p>
            <a:pPr marL="1376363" lvl="1" indent="-461963">
              <a:lnSpc>
                <a:spcPct val="90000"/>
              </a:lnSpc>
            </a:pPr>
            <a:r>
              <a:rPr lang="en-US" altLang="en-US" sz="3200" dirty="0"/>
              <a:t>August 2018</a:t>
            </a:r>
          </a:p>
          <a:p>
            <a:pPr lvl="1">
              <a:spcAft>
                <a:spcPct val="10000"/>
              </a:spcAft>
            </a:pPr>
            <a:endParaRPr lang="en-US" altLang="en-US" sz="1600" dirty="0"/>
          </a:p>
          <a:p>
            <a:pPr lvl="1">
              <a:spcAft>
                <a:spcPct val="10000"/>
              </a:spcAft>
              <a:buFontTx/>
              <a:buNone/>
            </a:pP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08471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8" name="Picture 10" descr="Gentr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370399"/>
            <a:ext cx="3281363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1547" y="206794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Project Developer</a:t>
            </a:r>
          </a:p>
        </p:txBody>
      </p:sp>
      <p:pic>
        <p:nvPicPr>
          <p:cNvPr id="2050" name="Picture 2" descr="Kauluokahai_logo_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99" y="5407268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Tom Gentry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204" name="Picture 4" descr="TomGen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8228" name="Picture 4" descr="Gentry_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Quality Construction</a:t>
            </a:r>
          </a:p>
        </p:txBody>
      </p:sp>
      <p:pic>
        <p:nvPicPr>
          <p:cNvPr id="316424" name="Picture 8" descr="100_2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Superior Customer Care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24612" name="Picture 4" descr="DSC088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215438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 Inspired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712"/>
            <a:ext cx="9144000" cy="54752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Energy Saving Features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8" y="1601788"/>
            <a:ext cx="9021762" cy="4356100"/>
          </a:xfrm>
        </p:spPr>
        <p:txBody>
          <a:bodyPr/>
          <a:lstStyle/>
          <a:p>
            <a:pPr>
              <a:spcAft>
                <a:spcPct val="70000"/>
              </a:spcAft>
            </a:pPr>
            <a:r>
              <a:rPr lang="en-US" altLang="en-US" sz="3200" dirty="0"/>
              <a:t>Low E Dual paned vinyl windows</a:t>
            </a:r>
          </a:p>
          <a:p>
            <a:pPr>
              <a:spcAft>
                <a:spcPct val="70000"/>
              </a:spcAft>
            </a:pPr>
            <a:r>
              <a:rPr lang="en-US" altLang="en-US" sz="3200" dirty="0"/>
              <a:t>20-SEER central air conditioning</a:t>
            </a:r>
          </a:p>
          <a:p>
            <a:pPr>
              <a:spcAft>
                <a:spcPct val="70000"/>
              </a:spcAft>
            </a:pPr>
            <a:r>
              <a:rPr lang="en-US" altLang="en-US" sz="3200" dirty="0"/>
              <a:t>Solar hot water heating system</a:t>
            </a:r>
          </a:p>
          <a:p>
            <a:pPr>
              <a:spcAft>
                <a:spcPct val="70000"/>
              </a:spcAft>
            </a:pPr>
            <a:r>
              <a:rPr lang="en-US" altLang="en-US" sz="3200" dirty="0"/>
              <a:t>Spray foam insulation</a:t>
            </a:r>
          </a:p>
          <a:p>
            <a:pPr>
              <a:spcAft>
                <a:spcPct val="70000"/>
              </a:spcAft>
            </a:pPr>
            <a:r>
              <a:rPr lang="en-US" altLang="en-US" sz="3200" dirty="0"/>
              <a:t>LED light package</a:t>
            </a:r>
          </a:p>
          <a:p>
            <a:pPr>
              <a:spcAft>
                <a:spcPct val="70000"/>
              </a:spcAft>
            </a:pPr>
            <a:r>
              <a:rPr lang="en-US" altLang="en-US" sz="3200" dirty="0"/>
              <a:t>Insulated roll up garage door with remotes</a:t>
            </a:r>
          </a:p>
          <a:p>
            <a:pPr marL="0" indent="0">
              <a:spcAft>
                <a:spcPct val="70000"/>
              </a:spcAft>
              <a:buNone/>
            </a:pPr>
            <a:endParaRPr lang="en-US" altLang="en-US" dirty="0"/>
          </a:p>
        </p:txBody>
      </p:sp>
      <p:pic>
        <p:nvPicPr>
          <p:cNvPr id="286725" name="Picture 5" descr="energy_star_logo%5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691" y="1445427"/>
            <a:ext cx="1253359" cy="12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38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94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19496" name="Picture 8" descr="backgroun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20940" r="10898" b="21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2" name="Picture 4" descr="DSC03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0"/>
            <a:ext cx="2960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4825" y="1739900"/>
            <a:ext cx="4829175" cy="4356100"/>
          </a:xfrm>
        </p:spPr>
        <p:txBody>
          <a:bodyPr/>
          <a:lstStyle/>
          <a:p>
            <a:pPr marL="0" indent="0">
              <a:buFontTx/>
              <a:buNone/>
              <a:tabLst>
                <a:tab pos="0" algn="l"/>
              </a:tabLst>
            </a:pPr>
            <a:r>
              <a:rPr lang="en-US" altLang="en-US" dirty="0"/>
              <a:t>HECO approved </a:t>
            </a:r>
            <a:br>
              <a:rPr lang="en-US" altLang="en-US" dirty="0"/>
            </a:br>
            <a:r>
              <a:rPr lang="en-US" altLang="en-US" dirty="0"/>
              <a:t>solar water heater</a:t>
            </a:r>
          </a:p>
        </p:txBody>
      </p:sp>
    </p:spTree>
    <p:extLst>
      <p:ext uri="{BB962C8B-B14F-4D97-AF65-F5344CB8AC3E}">
        <p14:creationId xmlns:p14="http://schemas.microsoft.com/office/powerpoint/2010/main" val="129326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Announcements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1964" y="1755633"/>
            <a:ext cx="8639175" cy="4356100"/>
          </a:xfrm>
          <a:noFill/>
          <a:ln/>
        </p:spPr>
        <p:txBody>
          <a:bodyPr/>
          <a:lstStyle/>
          <a:p>
            <a:pPr>
              <a:spcAft>
                <a:spcPct val="35000"/>
              </a:spcAft>
            </a:pPr>
            <a:r>
              <a:rPr lang="en-US" altLang="en-US" sz="3400" dirty="0">
                <a:solidFill>
                  <a:srgbClr val="002060"/>
                </a:solidFill>
              </a:rPr>
              <a:t>Restrooms</a:t>
            </a:r>
          </a:p>
          <a:p>
            <a:pPr>
              <a:spcAft>
                <a:spcPct val="35000"/>
              </a:spcAft>
            </a:pPr>
            <a:r>
              <a:rPr lang="en-US" altLang="en-US" sz="3400" dirty="0">
                <a:solidFill>
                  <a:srgbClr val="002060"/>
                </a:solidFill>
              </a:rPr>
              <a:t>No smoking</a:t>
            </a:r>
          </a:p>
          <a:p>
            <a:pPr>
              <a:spcAft>
                <a:spcPct val="35000"/>
              </a:spcAft>
            </a:pPr>
            <a:r>
              <a:rPr lang="en-US" altLang="en-US" sz="3400" dirty="0">
                <a:solidFill>
                  <a:srgbClr val="002060"/>
                </a:solidFill>
              </a:rPr>
              <a:t>No food and beverages – please keep your area clean </a:t>
            </a:r>
          </a:p>
          <a:p>
            <a:pPr>
              <a:spcAft>
                <a:spcPct val="35000"/>
              </a:spcAft>
            </a:pPr>
            <a:r>
              <a:rPr lang="en-US" altLang="en-US" sz="3400" dirty="0">
                <a:solidFill>
                  <a:srgbClr val="002060"/>
                </a:solidFill>
              </a:rPr>
              <a:t>Avoid distractions</a:t>
            </a:r>
          </a:p>
          <a:p>
            <a:pPr>
              <a:spcAft>
                <a:spcPct val="35000"/>
              </a:spcAft>
            </a:pPr>
            <a:r>
              <a:rPr lang="en-US" altLang="en-US" sz="3400" dirty="0">
                <a:solidFill>
                  <a:srgbClr val="002060"/>
                </a:solidFill>
              </a:rPr>
              <a:t>Support Desk available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20520" name="Picture 8" descr="DSC0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19" name="Rectangle 7"/>
          <p:cNvSpPr>
            <a:spLocks noChangeArrowheads="1"/>
          </p:cNvSpPr>
          <p:nvPr/>
        </p:nvSpPr>
        <p:spPr bwMode="auto">
          <a:xfrm>
            <a:off x="2705100" y="0"/>
            <a:ext cx="6438900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Aft>
                <a:spcPct val="25000"/>
              </a:spcAft>
              <a:buChar char="•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25000"/>
              </a:spcAft>
              <a:buChar char="–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25000"/>
              </a:spcAft>
              <a:buChar char="•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25000"/>
              </a:spcAft>
              <a:buChar char="–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25000"/>
              </a:spcAft>
              <a:buChar char="»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5000"/>
              </a:spcAft>
              <a:buChar char="»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5000"/>
              </a:spcAft>
              <a:buChar char="»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5000"/>
              </a:spcAft>
              <a:buChar char="»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5000"/>
              </a:spcAft>
              <a:buChar char="»"/>
              <a:tabLst>
                <a:tab pos="0" algn="l"/>
              </a:tabLs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open cell foam insulation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39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Kitchen Appointments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8" y="1582738"/>
            <a:ext cx="9002712" cy="4356100"/>
          </a:xfrm>
        </p:spPr>
        <p:txBody>
          <a:bodyPr/>
          <a:lstStyle/>
          <a:p>
            <a:pPr>
              <a:spcAft>
                <a:spcPct val="65000"/>
              </a:spcAft>
            </a:pPr>
            <a:r>
              <a:rPr lang="en-US" altLang="en-US" sz="3200" dirty="0"/>
              <a:t>GE ceramic top electric range with self-cleaning oven</a:t>
            </a:r>
          </a:p>
          <a:p>
            <a:pPr>
              <a:spcAft>
                <a:spcPct val="65000"/>
              </a:spcAft>
            </a:pPr>
            <a:r>
              <a:rPr lang="en-US" altLang="en-US" sz="3200" dirty="0"/>
              <a:t>Ge Microwave/hood</a:t>
            </a:r>
          </a:p>
          <a:p>
            <a:pPr>
              <a:spcAft>
                <a:spcPct val="65000"/>
              </a:spcAft>
            </a:pPr>
            <a:r>
              <a:rPr lang="en-US" altLang="en-US" sz="3200" dirty="0"/>
              <a:t>GE dishwasher</a:t>
            </a:r>
          </a:p>
          <a:p>
            <a:pPr>
              <a:spcAft>
                <a:spcPct val="65000"/>
              </a:spcAft>
            </a:pPr>
            <a:r>
              <a:rPr lang="en-US" altLang="en-US" sz="3200" dirty="0"/>
              <a:t>Designer laminate kitchen cabinets</a:t>
            </a:r>
          </a:p>
          <a:p>
            <a:pPr>
              <a:spcAft>
                <a:spcPct val="65000"/>
              </a:spcAft>
            </a:pPr>
            <a:r>
              <a:rPr lang="en-US" altLang="en-US" sz="3200" dirty="0"/>
              <a:t>Stainless steel kitchen sink</a:t>
            </a:r>
          </a:p>
          <a:p>
            <a:pPr>
              <a:spcAft>
                <a:spcPct val="65000"/>
              </a:spcAft>
            </a:pPr>
            <a:r>
              <a:rPr lang="en-US" altLang="en-US" sz="3200" dirty="0"/>
              <a:t>Kohler plumbing fixtures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Comfort Features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8" y="1477963"/>
            <a:ext cx="9021762" cy="4356100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altLang="en-US" sz="3000" dirty="0"/>
              <a:t>Wall to wall carpet</a:t>
            </a:r>
          </a:p>
          <a:p>
            <a:pPr>
              <a:spcAft>
                <a:spcPct val="50000"/>
              </a:spcAft>
            </a:pPr>
            <a:r>
              <a:rPr lang="en-US" altLang="en-US" sz="3000" dirty="0"/>
              <a:t>No wax resilient vinyl flooring at entry, kitchen, bathrooms</a:t>
            </a:r>
          </a:p>
          <a:p>
            <a:pPr>
              <a:spcAft>
                <a:spcPct val="50000"/>
              </a:spcAft>
            </a:pPr>
            <a:r>
              <a:rPr lang="en-US" altLang="en-US" sz="3000" dirty="0"/>
              <a:t>Spacious walk-in closet in master bedrooms</a:t>
            </a:r>
          </a:p>
          <a:p>
            <a:pPr>
              <a:spcAft>
                <a:spcPct val="50000"/>
              </a:spcAft>
            </a:pPr>
            <a:r>
              <a:rPr lang="en-US" altLang="en-US" sz="3000" dirty="0"/>
              <a:t>Dual wash basins in master bathrooms (except Plan A &amp; B)</a:t>
            </a:r>
          </a:p>
          <a:p>
            <a:pPr>
              <a:spcAft>
                <a:spcPct val="50000"/>
              </a:spcAft>
            </a:pPr>
            <a:r>
              <a:rPr lang="en-US" altLang="en-US" sz="3000" dirty="0"/>
              <a:t>Mirrored sliding closet doors (in select rooms)</a:t>
            </a:r>
          </a:p>
          <a:p>
            <a:pPr>
              <a:spcAft>
                <a:spcPct val="50000"/>
              </a:spcAft>
            </a:pPr>
            <a:r>
              <a:rPr lang="en-US" altLang="en-US" sz="3000" dirty="0"/>
              <a:t>Corian bathroom vanity tops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77836"/>
            <a:ext cx="9144000" cy="1350963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Standard Selections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AA1A9-4226-4D22-9378-FF292AEB4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219"/>
            <a:ext cx="9144000" cy="45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94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Telephone and Cable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8" y="1563688"/>
            <a:ext cx="9021762" cy="4356100"/>
          </a:xfrm>
        </p:spPr>
        <p:txBody>
          <a:bodyPr/>
          <a:lstStyle/>
          <a:p>
            <a:pPr>
              <a:spcAft>
                <a:spcPct val="70000"/>
              </a:spcAft>
            </a:pPr>
            <a:r>
              <a:rPr lang="en-US" altLang="en-US" dirty="0"/>
              <a:t>Pre-wired for ceiling fan in living &amp; all bedrooms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Category 5 telecommunication wiring throughout home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Phone &amp; cable outlets in kitchen/living &amp; all bedrooms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Warranty = Quality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1582738"/>
            <a:ext cx="9021762" cy="4356100"/>
          </a:xfrm>
        </p:spPr>
        <p:txBody>
          <a:bodyPr/>
          <a:lstStyle/>
          <a:p>
            <a:pPr>
              <a:spcAft>
                <a:spcPct val="70000"/>
              </a:spcAft>
            </a:pPr>
            <a:r>
              <a:rPr lang="en-US" altLang="en-US" dirty="0"/>
              <a:t>30 year warranty on Borate treated lumber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Limited lifetime warranty on composite roof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30 year warranty on Hard siding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Limited lifetime warranty on vinyl fencing with gate</a:t>
            </a:r>
          </a:p>
          <a:p>
            <a:pPr>
              <a:spcAft>
                <a:spcPct val="70000"/>
              </a:spcAft>
            </a:pPr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Value-Added Features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8" y="1582738"/>
            <a:ext cx="9021762" cy="4356100"/>
          </a:xfrm>
        </p:spPr>
        <p:txBody>
          <a:bodyPr/>
          <a:lstStyle/>
          <a:p>
            <a:pPr>
              <a:spcAft>
                <a:spcPct val="70000"/>
              </a:spcAft>
            </a:pPr>
            <a:r>
              <a:rPr lang="en-US" altLang="en-US" dirty="0"/>
              <a:t>Front yard landscaping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Gravel edging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Vinyl privacy fence and gate</a:t>
            </a:r>
          </a:p>
          <a:p>
            <a:pPr>
              <a:spcAft>
                <a:spcPct val="70000"/>
              </a:spcAft>
            </a:pPr>
            <a:r>
              <a:rPr lang="en-US" altLang="en-US" dirty="0"/>
              <a:t>Seller incentive to use approved lender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Optional Upgrades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1525588"/>
            <a:ext cx="9021762" cy="43561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en-US" altLang="en-US" sz="3200" dirty="0"/>
              <a:t>Covered lanais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Family Room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Stainless steel appliances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Washer/dryer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Ceiling fans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Flooring upgrade package</a:t>
            </a:r>
          </a:p>
          <a:p>
            <a:pPr>
              <a:spcAft>
                <a:spcPct val="40000"/>
              </a:spcAft>
            </a:pPr>
            <a:r>
              <a:rPr lang="en-US" altLang="en-US" sz="3200" dirty="0"/>
              <a:t>Credit to delete A/C and foam insulation</a:t>
            </a:r>
          </a:p>
          <a:p>
            <a:pPr>
              <a:spcAft>
                <a:spcPct val="400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088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Agenda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787" y="1820453"/>
            <a:ext cx="8639175" cy="5143500"/>
          </a:xfrm>
        </p:spPr>
        <p:txBody>
          <a:bodyPr/>
          <a:lstStyle/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Introduction </a:t>
            </a: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Ka’uluokaha’i Overview</a:t>
            </a: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Turnkey Program </a:t>
            </a: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Financing </a:t>
            </a:r>
            <a:endParaRPr lang="en-US" altLang="en-US" sz="1600" dirty="0">
              <a:solidFill>
                <a:srgbClr val="002060"/>
              </a:solidFill>
            </a:endParaRP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Lot Selection Ground Rules </a:t>
            </a: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Award Process </a:t>
            </a:r>
          </a:p>
          <a:p>
            <a:pPr>
              <a:lnSpc>
                <a:spcPct val="70000"/>
              </a:lnSpc>
              <a:spcAft>
                <a:spcPct val="50000"/>
              </a:spcAft>
            </a:pPr>
            <a:r>
              <a:rPr lang="en-US" altLang="en-US" sz="3200" dirty="0">
                <a:solidFill>
                  <a:srgbClr val="002060"/>
                </a:solidFill>
              </a:rPr>
              <a:t>Important Dates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Optional Upgrade Selections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DBAA5-A41A-44A6-B173-129F02442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21593" r="16377" b="17162"/>
          <a:stretch/>
        </p:blipFill>
        <p:spPr>
          <a:xfrm rot="10800000">
            <a:off x="18467" y="1025663"/>
            <a:ext cx="9125533" cy="5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1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1547" y="206794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Project Realtor</a:t>
            </a:r>
          </a:p>
        </p:txBody>
      </p:sp>
      <p:pic>
        <p:nvPicPr>
          <p:cNvPr id="2050" name="Picture 2" descr="Kauluokahai_logo_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99" y="5407268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2E87B-67D9-479F-BEDE-F18CC328C04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 b="32218"/>
          <a:stretch/>
        </p:blipFill>
        <p:spPr bwMode="auto">
          <a:xfrm>
            <a:off x="2437495" y="3340075"/>
            <a:ext cx="4145915" cy="1268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737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B4BC1FB-E263-4E6C-A07F-B21760D1A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405727"/>
              </p:ext>
            </p:extLst>
          </p:nvPr>
        </p:nvGraphicFramePr>
        <p:xfrm>
          <a:off x="750066" y="1328615"/>
          <a:ext cx="7435851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Document" r:id="rId3" imgW="9701148" imgH="7122454" progId="Word.Document.12">
                  <p:embed/>
                </p:oleObj>
              </mc:Choice>
              <mc:Fallback>
                <p:oleObj name="Document" r:id="rId3" imgW="9701148" imgH="71224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0066" y="1328615"/>
                        <a:ext cx="7435851" cy="514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9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3072660"/>
            <a:ext cx="9059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Financing</a:t>
            </a:r>
          </a:p>
        </p:txBody>
      </p:sp>
      <p:pic>
        <p:nvPicPr>
          <p:cNvPr id="2050" name="Picture 2" descr="Kauluokahai_logo_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99" y="5407268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12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Loan Programs and Lenders</a:t>
            </a:r>
          </a:p>
        </p:txBody>
      </p:sp>
      <p:pic>
        <p:nvPicPr>
          <p:cNvPr id="337923" name="Picture 3" descr="j0409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9144000" cy="54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430338"/>
            <a:ext cx="9144000" cy="542766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520700" indent="-239713">
              <a:spcAft>
                <a:spcPct val="35000"/>
              </a:spcAft>
            </a:pPr>
            <a:endParaRPr lang="en-US" altLang="en-US" sz="1800" dirty="0"/>
          </a:p>
          <a:p>
            <a:pPr marL="520700" indent="-239713">
              <a:spcAft>
                <a:spcPct val="35000"/>
              </a:spcAft>
            </a:pPr>
            <a:r>
              <a:rPr lang="en-US" altLang="en-US" u="sng" dirty="0"/>
              <a:t>FHA 247 &amp; 184A</a:t>
            </a:r>
          </a:p>
          <a:p>
            <a:pPr marL="1139825" lvl="1" indent="-280988">
              <a:spcAft>
                <a:spcPct val="35000"/>
              </a:spcAft>
            </a:pPr>
            <a:r>
              <a:rPr lang="en-US" altLang="en-US" dirty="0"/>
              <a:t>Home Street Bank</a:t>
            </a:r>
          </a:p>
          <a:p>
            <a:pPr marL="1139825" lvl="1" indent="-280988">
              <a:spcAft>
                <a:spcPct val="35000"/>
              </a:spcAft>
            </a:pPr>
            <a:r>
              <a:rPr lang="en-US" altLang="en-US" dirty="0"/>
              <a:t>Bank of Hawaii</a:t>
            </a:r>
          </a:p>
          <a:p>
            <a:pPr marL="520700" indent="-239713">
              <a:spcAft>
                <a:spcPct val="35000"/>
              </a:spcAft>
            </a:pPr>
            <a:r>
              <a:rPr lang="en-US" altLang="en-US" u="sng" dirty="0"/>
              <a:t>VA</a:t>
            </a:r>
          </a:p>
          <a:p>
            <a:pPr marL="520700" indent="-239713">
              <a:spcAft>
                <a:spcPct val="35000"/>
              </a:spcAft>
            </a:pPr>
            <a:r>
              <a:rPr lang="en-US" altLang="en-US" u="sng" dirty="0"/>
              <a:t>USDA-RD</a:t>
            </a:r>
            <a:endParaRPr lang="en-US" altLang="en-US" sz="4400" dirty="0"/>
          </a:p>
          <a:p>
            <a:pPr marL="520700" indent="-239713">
              <a:buFontTx/>
              <a:buNone/>
            </a:pPr>
            <a:endParaRPr lang="en-US" altLang="en-US" sz="4400" dirty="0"/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8204200" y="0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Lender Matrix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BD0CC82-A8F8-484A-9EC3-46BFF4E433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44852"/>
              </p:ext>
            </p:extLst>
          </p:nvPr>
        </p:nvGraphicFramePr>
        <p:xfrm>
          <a:off x="1714500" y="1498601"/>
          <a:ext cx="5191125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Document" r:id="rId3" imgW="7292499" imgH="7732737" progId="Word.Document.12">
                  <p:embed/>
                </p:oleObj>
              </mc:Choice>
              <mc:Fallback>
                <p:oleObj name="Document" r:id="rId3" imgW="7292499" imgH="77327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4500" y="1498601"/>
                        <a:ext cx="5191125" cy="524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153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Transfer of Lease</a:t>
            </a:r>
          </a:p>
        </p:txBody>
      </p:sp>
      <p:pic>
        <p:nvPicPr>
          <p:cNvPr id="2050" name="Picture 2" descr="Kauluokahai_logo_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99" y="5407268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35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Transfer Process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2238" y="1754364"/>
            <a:ext cx="8639175" cy="4702882"/>
          </a:xfrm>
          <a:noFill/>
          <a:ln/>
        </p:spPr>
        <p:txBody>
          <a:bodyPr/>
          <a:lstStyle/>
          <a:p>
            <a:pPr>
              <a:spcAft>
                <a:spcPct val="35000"/>
              </a:spcAft>
            </a:pPr>
            <a:r>
              <a:rPr lang="en-US" altLang="en-US" sz="2400" dirty="0"/>
              <a:t>Section 208 (5) of the HHCA allows for a transfer of Lease </a:t>
            </a:r>
          </a:p>
          <a:p>
            <a:pPr marL="0" indent="0">
              <a:spcAft>
                <a:spcPts val="0"/>
              </a:spcAft>
              <a:buNone/>
            </a:pPr>
            <a:endParaRPr lang="en-US" altLang="en-US" sz="2400" dirty="0"/>
          </a:p>
          <a:p>
            <a:pPr>
              <a:spcAft>
                <a:spcPct val="35000"/>
              </a:spcAft>
            </a:pPr>
            <a:r>
              <a:rPr lang="en-US" altLang="en-US" sz="2400" dirty="0"/>
              <a:t>Transfer to any individual who is at least </a:t>
            </a:r>
            <a:r>
              <a:rPr lang="en-US" altLang="en-US" sz="2400" dirty="0">
                <a:solidFill>
                  <a:srgbClr val="FF0000"/>
                </a:solidFill>
              </a:rPr>
              <a:t>50%</a:t>
            </a:r>
            <a:r>
              <a:rPr lang="en-US" altLang="en-US" sz="2400" dirty="0"/>
              <a:t> Hawaiian </a:t>
            </a:r>
            <a:r>
              <a:rPr lang="en-US" altLang="en-US" sz="2400" i="1" u="sng" dirty="0">
                <a:solidFill>
                  <a:srgbClr val="FF0000"/>
                </a:solidFill>
              </a:rPr>
              <a:t>and</a:t>
            </a:r>
            <a:r>
              <a:rPr lang="en-US" altLang="en-US" sz="2400" dirty="0"/>
              <a:t> 18 years of age</a:t>
            </a:r>
          </a:p>
          <a:p>
            <a:pPr>
              <a:spcAft>
                <a:spcPct val="35000"/>
              </a:spcAft>
            </a:pPr>
            <a:endParaRPr lang="en-US" altLang="en-US" sz="2400" dirty="0"/>
          </a:p>
          <a:p>
            <a:pPr>
              <a:spcAft>
                <a:spcPct val="35000"/>
              </a:spcAft>
            </a:pPr>
            <a:r>
              <a:rPr lang="en-US" altLang="en-US" sz="2400" dirty="0"/>
              <a:t>Transfer to </a:t>
            </a:r>
            <a:r>
              <a:rPr lang="en-US" altLang="en-US" sz="2400" dirty="0">
                <a:solidFill>
                  <a:srgbClr val="FF0000"/>
                </a:solidFill>
              </a:rPr>
              <a:t>25%</a:t>
            </a:r>
            <a:r>
              <a:rPr lang="en-US" altLang="en-US" sz="2400" dirty="0"/>
              <a:t> Hawaiian husband, wife, child, grandchild, brother, sister, and 18 years of age</a:t>
            </a:r>
          </a:p>
          <a:p>
            <a:pPr>
              <a:spcAft>
                <a:spcPct val="35000"/>
              </a:spcAft>
            </a:pPr>
            <a:endParaRPr lang="en-US" altLang="en-US" sz="2400" dirty="0"/>
          </a:p>
          <a:p>
            <a:pPr>
              <a:spcAft>
                <a:spcPct val="35000"/>
              </a:spcAft>
            </a:pPr>
            <a:r>
              <a:rPr lang="en-US" altLang="en-US" sz="2400" dirty="0"/>
              <a:t>Transfer of UI currently in process </a:t>
            </a:r>
            <a:r>
              <a:rPr lang="en-US" altLang="en-US" sz="2400" u="sng" dirty="0">
                <a:solidFill>
                  <a:srgbClr val="FF0000"/>
                </a:solidFill>
              </a:rPr>
              <a:t>must be completed </a:t>
            </a:r>
            <a:r>
              <a:rPr lang="en-US" altLang="en-US" sz="2400" dirty="0"/>
              <a:t>by September 29 for lot selection</a:t>
            </a:r>
          </a:p>
          <a:p>
            <a:pPr marL="0" indent="0">
              <a:spcAft>
                <a:spcPct val="35000"/>
              </a:spcAft>
              <a:buNone/>
            </a:pP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06981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Transfer Checklist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0949" y="1782586"/>
            <a:ext cx="8639175" cy="4042481"/>
          </a:xfrm>
          <a:noFill/>
          <a:ln/>
        </p:spPr>
        <p:txBody>
          <a:bodyPr/>
          <a:lstStyle/>
          <a:p>
            <a:pPr>
              <a:spcAft>
                <a:spcPct val="35000"/>
              </a:spcAft>
            </a:pPr>
            <a:r>
              <a:rPr lang="en-US" altLang="en-US" sz="2400" dirty="0"/>
              <a:t>Transfer request </a:t>
            </a:r>
            <a:r>
              <a:rPr lang="en-US" altLang="en-US" sz="2400" i="1" u="sng" dirty="0">
                <a:solidFill>
                  <a:srgbClr val="FF0000"/>
                </a:solidFill>
              </a:rPr>
              <a:t>after</a:t>
            </a:r>
            <a:r>
              <a:rPr lang="en-US" altLang="en-US" sz="2400" dirty="0"/>
              <a:t> lot selection (Applicant/Lessee):</a:t>
            </a:r>
          </a:p>
          <a:p>
            <a:pPr lvl="1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n-US" altLang="en-US" sz="2400" dirty="0"/>
              <a:t>Transferee </a:t>
            </a:r>
            <a:r>
              <a:rPr lang="en-US" altLang="en-US" sz="2400" i="1" u="sng" dirty="0">
                <a:solidFill>
                  <a:srgbClr val="FF0000"/>
                </a:solidFill>
              </a:rPr>
              <a:t>must</a:t>
            </a:r>
            <a:r>
              <a:rPr lang="en-US" altLang="en-US" sz="2400" dirty="0"/>
              <a:t> be included in the prequalification letter.</a:t>
            </a:r>
          </a:p>
          <a:p>
            <a:pPr marL="0" indent="0">
              <a:spcAft>
                <a:spcPct val="35000"/>
              </a:spcAft>
              <a:buNone/>
            </a:pPr>
            <a:endParaRPr lang="en-US" altLang="en-US" sz="2400" dirty="0"/>
          </a:p>
          <a:p>
            <a:pPr>
              <a:spcAft>
                <a:spcPct val="35000"/>
              </a:spcAft>
            </a:pPr>
            <a:r>
              <a:rPr lang="en-US" altLang="en-US" sz="2400" dirty="0"/>
              <a:t>Transfer Questions - call 620-9250 	</a:t>
            </a:r>
          </a:p>
          <a:p>
            <a:pPr lvl="1"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n-US" altLang="en-US" sz="2400" u="sng" dirty="0">
                <a:solidFill>
                  <a:srgbClr val="FF0000"/>
                </a:solidFill>
              </a:rPr>
              <a:t>Mention EKIIB transfer of lease</a:t>
            </a:r>
          </a:p>
        </p:txBody>
      </p:sp>
    </p:spTree>
    <p:extLst>
      <p:ext uri="{BB962C8B-B14F-4D97-AF65-F5344CB8AC3E}">
        <p14:creationId xmlns:p14="http://schemas.microsoft.com/office/powerpoint/2010/main" val="2690868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899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Turn Key</a:t>
            </a:r>
          </a:p>
          <a:p>
            <a:pPr algn="ctr">
              <a:lnSpc>
                <a:spcPct val="80000"/>
              </a:lnSpc>
            </a:pPr>
            <a:r>
              <a:rPr lang="en-US" altLang="en-US" sz="6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Ground Rules</a:t>
            </a:r>
          </a:p>
        </p:txBody>
      </p:sp>
      <p:pic>
        <p:nvPicPr>
          <p:cNvPr id="2050" name="Picture 2" descr="Kauluokahai_logo_F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99" y="5407268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5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514" y="366712"/>
            <a:ext cx="5703094" cy="1013222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Department of Hawaiian Home Lands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957264" y="2246027"/>
            <a:ext cx="7157424" cy="3048462"/>
          </a:xfrm>
        </p:spPr>
        <p:txBody>
          <a:bodyPr/>
          <a:lstStyle/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sz="4400" i="1" dirty="0"/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sz="4400" i="1" dirty="0">
                <a:solidFill>
                  <a:srgbClr val="002060"/>
                </a:solidFill>
              </a:rPr>
              <a:t>Welcome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sz="3200" i="1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sz="3200" i="1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sz="3200" i="1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sz="4400" i="1" dirty="0">
                <a:solidFill>
                  <a:srgbClr val="002060"/>
                </a:solidFill>
              </a:rPr>
              <a:t>Deputy William J. Aila, Jr.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2060" name="Picture 12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957264" y="480416"/>
            <a:ext cx="1097756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19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0"/>
            <a:ext cx="9144000" cy="1425858"/>
          </a:xfrm>
        </p:spPr>
        <p:txBody>
          <a:bodyPr/>
          <a:lstStyle/>
          <a:p>
            <a:r>
              <a:rPr lang="en-US" altLang="en-US" sz="3200" dirty="0"/>
              <a:t>Turn-key</a:t>
            </a:r>
            <a:br>
              <a:rPr lang="en-US" altLang="en-US" sz="3200" dirty="0"/>
            </a:br>
            <a:r>
              <a:rPr lang="en-US" altLang="en-US" sz="3200" dirty="0"/>
              <a:t>Lot Selection Ground Rules</a:t>
            </a:r>
            <a:br>
              <a:rPr lang="en-US" altLang="en-US" sz="3200" dirty="0"/>
            </a:br>
            <a:r>
              <a:rPr lang="en-US" altLang="en-US" sz="3200" dirty="0"/>
              <a:t>Ka’uluokaha’i Phase 1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942519"/>
            <a:ext cx="9017000" cy="452278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sz="2400" dirty="0"/>
              <a:t>You must be present or have a </a:t>
            </a:r>
            <a:r>
              <a:rPr lang="en-US" altLang="en-US" sz="2400" u="sng" dirty="0"/>
              <a:t>notarized</a:t>
            </a:r>
            <a:r>
              <a:rPr lang="en-US" altLang="en-US" sz="2400" dirty="0"/>
              <a:t> authorized proxy present to select a lot for you</a:t>
            </a:r>
          </a:p>
          <a:p>
            <a:pPr marL="0" indent="0">
              <a:spcAft>
                <a:spcPts val="0"/>
              </a:spcAft>
              <a:buClr>
                <a:schemeClr val="tx1"/>
              </a:buClr>
              <a:buNone/>
            </a:pPr>
            <a:endParaRPr lang="en-US" altLang="en-US" sz="2400" dirty="0"/>
          </a:p>
          <a:p>
            <a:pPr>
              <a:spcAft>
                <a:spcPct val="50000"/>
              </a:spcAft>
              <a:buClr>
                <a:schemeClr val="tx1"/>
              </a:buClr>
            </a:pPr>
            <a:r>
              <a:rPr lang="en-US" altLang="en-US" sz="2400" dirty="0"/>
              <a:t>Bring a </a:t>
            </a:r>
            <a:r>
              <a:rPr lang="en-US" altLang="en-US" sz="2400" u="sng" dirty="0"/>
              <a:t>current</a:t>
            </a:r>
            <a:r>
              <a:rPr lang="en-US" altLang="en-US" sz="2400" dirty="0"/>
              <a:t> picture ID (state ID, military ID or driver’s license) in order to select</a:t>
            </a:r>
          </a:p>
          <a:p>
            <a:pPr marL="0" indent="0">
              <a:spcAft>
                <a:spcPts val="0"/>
              </a:spcAft>
              <a:buClr>
                <a:schemeClr val="tx1"/>
              </a:buClr>
              <a:buNone/>
            </a:pPr>
            <a:endParaRPr lang="en-US" altLang="en-US" sz="2400" dirty="0"/>
          </a:p>
          <a:p>
            <a:pPr>
              <a:spcAft>
                <a:spcPts val="0"/>
              </a:spcAft>
              <a:buClr>
                <a:schemeClr val="tx1"/>
              </a:buClr>
            </a:pPr>
            <a:r>
              <a:rPr lang="en-US" altLang="en-US" sz="2400" dirty="0"/>
              <a:t>Bring a copy or your pre-qualification letter in order to select a turnkey lot</a:t>
            </a:r>
          </a:p>
          <a:p>
            <a:pPr marL="0" indent="0">
              <a:spcAft>
                <a:spcPts val="0"/>
              </a:spcAft>
              <a:buClr>
                <a:schemeClr val="tx1"/>
              </a:buClr>
              <a:buNone/>
            </a:pPr>
            <a:endParaRPr lang="en-US" altLang="en-US" sz="2400" dirty="0"/>
          </a:p>
          <a:p>
            <a:pPr>
              <a:spcAft>
                <a:spcPct val="50000"/>
              </a:spcAft>
              <a:buClr>
                <a:schemeClr val="tx1"/>
              </a:buClr>
            </a:pPr>
            <a:r>
              <a:rPr lang="en-US" altLang="en-US" sz="2400" dirty="0"/>
              <a:t>If you come in after your name is called, you may select, if lots are still available</a:t>
            </a:r>
            <a:endParaRPr lang="en-US" altLang="en-US" sz="2400" i="1" dirty="0"/>
          </a:p>
          <a:p>
            <a:pPr>
              <a:spcAft>
                <a:spcPct val="50000"/>
              </a:spcAft>
              <a:buClr>
                <a:schemeClr val="tx1"/>
              </a:buClr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Turn-key</a:t>
            </a:r>
            <a:br>
              <a:rPr lang="en-US" altLang="en-US" sz="3200" dirty="0"/>
            </a:br>
            <a:r>
              <a:rPr lang="en-US" altLang="en-US" sz="3200" dirty="0"/>
              <a:t>Lot Selection Ground Rules</a:t>
            </a:r>
            <a:br>
              <a:rPr lang="en-US" altLang="en-US" sz="3200" dirty="0"/>
            </a:br>
            <a:r>
              <a:rPr lang="en-US" altLang="en-US" sz="3200" dirty="0"/>
              <a:t>Ka’uluokaha’i Phase 1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888198"/>
            <a:ext cx="9017000" cy="4522787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en-US" altLang="en-US" sz="2400" dirty="0"/>
              <a:t>An earnest money deposit of $1,000 made payable to Title Guaranty Escrow Services, Inc. 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endParaRPr lang="en-US" altLang="en-US" sz="2400" dirty="0"/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en-US" altLang="en-US" sz="2400" dirty="0"/>
              <a:t>An additional deposit equal to </a:t>
            </a:r>
            <a:r>
              <a:rPr lang="en-US" altLang="en-US" sz="2400" u="sng" dirty="0"/>
              <a:t>50% of the total option amount</a:t>
            </a:r>
            <a:r>
              <a:rPr lang="en-US" altLang="en-US" sz="2400" dirty="0"/>
              <a:t>, made payable to Title Guaranty Escrow Services, Inc., must be submitted two weeks from the date of selection</a:t>
            </a:r>
          </a:p>
          <a:p>
            <a:pPr marL="0" indent="0">
              <a:lnSpc>
                <a:spcPct val="80000"/>
              </a:lnSpc>
              <a:spcAft>
                <a:spcPct val="50000"/>
              </a:spcAft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en-US" altLang="en-US" sz="2400" dirty="0"/>
              <a:t>Cashier’s checks or money orders only – cash will not be accepted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 Up and Deferrals</a:t>
            </a:r>
            <a:br>
              <a:rPr lang="en-US" altLang="en-US" dirty="0"/>
            </a:br>
            <a:r>
              <a:rPr lang="en-US" altLang="en-US" dirty="0"/>
              <a:t>Ka’uluokaha’i Phase 1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788610"/>
            <a:ext cx="9017000" cy="452278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altLang="en-US" sz="3200" dirty="0"/>
              <a:t>If the lots of your choice are selected before your name is called and you want to be a back up selectee:</a:t>
            </a:r>
          </a:p>
          <a:p>
            <a:pPr lvl="1">
              <a:spcAft>
                <a:spcPct val="50000"/>
              </a:spcAft>
            </a:pPr>
            <a:r>
              <a:rPr lang="en-US" altLang="en-US" sz="3200" dirty="0"/>
              <a:t>Complete Back Up Request Form</a:t>
            </a:r>
          </a:p>
          <a:p>
            <a:pPr lvl="1">
              <a:spcAft>
                <a:spcPct val="50000"/>
              </a:spcAft>
            </a:pPr>
            <a:r>
              <a:rPr lang="en-US" altLang="en-US" sz="3200" dirty="0"/>
              <a:t>Turn the form in at the Support Desk</a:t>
            </a:r>
          </a:p>
          <a:p>
            <a:pPr lvl="1">
              <a:spcAft>
                <a:spcPct val="50000"/>
              </a:spcAft>
            </a:pPr>
            <a:r>
              <a:rPr lang="en-US" altLang="en-US" sz="3200" dirty="0"/>
              <a:t>Your pre-qualification letter must be attached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 Up and Deferrals</a:t>
            </a:r>
            <a:br>
              <a:rPr lang="en-US" altLang="en-US" dirty="0"/>
            </a:br>
            <a:r>
              <a:rPr lang="en-US" altLang="en-US" dirty="0"/>
              <a:t>Ka’uluokaha’i Phase 1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0" y="1862491"/>
            <a:ext cx="9017000" cy="4522787"/>
          </a:xfr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altLang="en-US" dirty="0"/>
              <a:t>If you are no longer interested:</a:t>
            </a:r>
          </a:p>
          <a:p>
            <a:pPr lvl="1">
              <a:spcAft>
                <a:spcPct val="50000"/>
              </a:spcAft>
            </a:pPr>
            <a:r>
              <a:rPr lang="en-US" altLang="en-US" dirty="0"/>
              <a:t>Complete a Deferral Request Form (at Support Desk)</a:t>
            </a:r>
          </a:p>
          <a:p>
            <a:pPr lvl="1">
              <a:spcAft>
                <a:spcPct val="50000"/>
              </a:spcAft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4935" y="2770384"/>
            <a:ext cx="9144000" cy="25225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Awards Process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6400800"/>
            <a:ext cx="3390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</a:rPr>
              <a:t>www.dhhl.hawaii.gov</a:t>
            </a:r>
          </a:p>
        </p:txBody>
      </p:sp>
      <p:pic>
        <p:nvPicPr>
          <p:cNvPr id="15367" name="Picture 7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171450" y="173038"/>
            <a:ext cx="1463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uluokahai_logo_FINAL">
            <a:extLst>
              <a:ext uri="{FF2B5EF4-FFF2-40B4-BE49-F238E27FC236}">
                <a16:creationId xmlns:a16="http://schemas.microsoft.com/office/drawing/2014/main" id="{D0CCA9C2-299C-457A-895D-49A4A998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43" y="5449460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93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AutoShape 2"/>
          <p:cNvSpPr>
            <a:spLocks noChangeArrowheads="1"/>
          </p:cNvSpPr>
          <p:nvPr/>
        </p:nvSpPr>
        <p:spPr bwMode="auto">
          <a:xfrm>
            <a:off x="2983741" y="1820690"/>
            <a:ext cx="1230839" cy="977900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Orientation meeting</a:t>
            </a: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July 14, 2018</a:t>
            </a:r>
          </a:p>
          <a:p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1" name="AutoShape 5"/>
          <p:cNvSpPr>
            <a:spLocks noChangeArrowheads="1"/>
          </p:cNvSpPr>
          <p:nvPr/>
        </p:nvSpPr>
        <p:spPr bwMode="auto">
          <a:xfrm>
            <a:off x="6974158" y="1823592"/>
            <a:ext cx="1612359" cy="931862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Submit loan application to lender within 7 banking days of  contract signing date</a:t>
            </a:r>
          </a:p>
          <a:p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2" name="AutoShape 6"/>
          <p:cNvSpPr>
            <a:spLocks noChangeArrowheads="1"/>
          </p:cNvSpPr>
          <p:nvPr/>
        </p:nvSpPr>
        <p:spPr bwMode="auto">
          <a:xfrm>
            <a:off x="6972652" y="3201833"/>
            <a:ext cx="1613865" cy="763713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Loan application is processed by lender</a:t>
            </a:r>
          </a:p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</p:txBody>
      </p:sp>
      <p:sp>
        <p:nvSpPr>
          <p:cNvPr id="275463" name="AutoShape 7"/>
          <p:cNvSpPr>
            <a:spLocks noChangeArrowheads="1"/>
          </p:cNvSpPr>
          <p:nvPr/>
        </p:nvSpPr>
        <p:spPr bwMode="auto">
          <a:xfrm>
            <a:off x="5013103" y="3187087"/>
            <a:ext cx="1409535" cy="766230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Credit approval 45 days following execution of sales contract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5" name="AutoShape 9"/>
          <p:cNvSpPr>
            <a:spLocks noChangeArrowheads="1"/>
          </p:cNvSpPr>
          <p:nvPr/>
        </p:nvSpPr>
        <p:spPr bwMode="auto">
          <a:xfrm>
            <a:off x="2621045" y="3115345"/>
            <a:ext cx="1752518" cy="983459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House construction begins per developer’s build out schedule</a:t>
            </a: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(4-8 months to complete </a:t>
            </a:r>
            <a:r>
              <a:rPr lang="en-US" alt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Per House</a:t>
            </a:r>
            <a:r>
              <a:rPr lang="en-US" altLang="en-US" sz="1100" b="1" dirty="0">
                <a:latin typeface="Arial" panose="020B0604020202020204" pitchFamily="34" charset="0"/>
              </a:rPr>
              <a:t>)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6" name="AutoShape 10"/>
          <p:cNvSpPr>
            <a:spLocks noChangeArrowheads="1"/>
          </p:cNvSpPr>
          <p:nvPr/>
        </p:nvSpPr>
        <p:spPr bwMode="auto">
          <a:xfrm>
            <a:off x="354269" y="3087563"/>
            <a:ext cx="1706563" cy="1039021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HHC approves lease amendment and amendment to lease documents are drafted</a:t>
            </a:r>
          </a:p>
        </p:txBody>
      </p:sp>
      <p:sp>
        <p:nvSpPr>
          <p:cNvPr id="275467" name="AutoShape 11"/>
          <p:cNvSpPr>
            <a:spLocks noChangeArrowheads="1"/>
          </p:cNvSpPr>
          <p:nvPr/>
        </p:nvSpPr>
        <p:spPr bwMode="auto">
          <a:xfrm>
            <a:off x="2772727" y="4686541"/>
            <a:ext cx="1631485" cy="925512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House inspection and execution of warranty documents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8" name="AutoShape 12"/>
          <p:cNvSpPr>
            <a:spLocks noChangeArrowheads="1"/>
          </p:cNvSpPr>
          <p:nvPr/>
        </p:nvSpPr>
        <p:spPr bwMode="auto">
          <a:xfrm>
            <a:off x="4955577" y="4686542"/>
            <a:ext cx="1283653" cy="922488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You sign amendment to lease and loan documents at escrow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2400" dirty="0"/>
              <a:t>Award Process – Lessees</a:t>
            </a:r>
            <a:br>
              <a:rPr lang="en-US" altLang="en-US" sz="2400" dirty="0"/>
            </a:br>
            <a:r>
              <a:rPr lang="en-US" altLang="en-US" sz="2400" dirty="0"/>
              <a:t>Turnkey Homes</a:t>
            </a:r>
          </a:p>
        </p:txBody>
      </p:sp>
      <p:sp>
        <p:nvSpPr>
          <p:cNvPr id="275478" name="AutoShape 22"/>
          <p:cNvSpPr>
            <a:spLocks noChangeArrowheads="1"/>
          </p:cNvSpPr>
          <p:nvPr/>
        </p:nvSpPr>
        <p:spPr bwMode="auto">
          <a:xfrm>
            <a:off x="359031" y="4633756"/>
            <a:ext cx="1847850" cy="1031083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1100" b="1" dirty="0">
              <a:latin typeface="Arial" panose="020B0604020202020204" pitchFamily="34" charset="0"/>
            </a:endParaRP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Final loan approval and house construction complete</a:t>
            </a:r>
            <a:endParaRPr lang="en-US" altLang="en-US" sz="1100" b="1" i="1" dirty="0">
              <a:latin typeface="Arial" panose="020B0604020202020204" pitchFamily="34" charset="0"/>
            </a:endParaRPr>
          </a:p>
          <a:p>
            <a:pPr algn="ctr"/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84" name="AutoShape 28"/>
          <p:cNvSpPr>
            <a:spLocks noChangeArrowheads="1"/>
          </p:cNvSpPr>
          <p:nvPr/>
        </p:nvSpPr>
        <p:spPr bwMode="auto">
          <a:xfrm>
            <a:off x="224163" y="1820690"/>
            <a:ext cx="1982718" cy="987425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Submit response form with home preference and Prequalification to DHHL</a:t>
            </a:r>
          </a:p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 between June 10 - August 31, 2018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86" name="AutoShape 30"/>
          <p:cNvSpPr>
            <a:spLocks noChangeArrowheads="1"/>
          </p:cNvSpPr>
          <p:nvPr/>
        </p:nvSpPr>
        <p:spPr bwMode="auto">
          <a:xfrm>
            <a:off x="6704366" y="4642344"/>
            <a:ext cx="1996495" cy="917575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Chairman signs amended lease documents, then amended lease and loan documents recorded at DHHL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87" name="AutoShape 31"/>
          <p:cNvSpPr>
            <a:spLocks noChangeArrowheads="1"/>
          </p:cNvSpPr>
          <p:nvPr/>
        </p:nvSpPr>
        <p:spPr bwMode="auto">
          <a:xfrm>
            <a:off x="6493226" y="5827841"/>
            <a:ext cx="2207637" cy="927102"/>
          </a:xfrm>
          <a:prstGeom prst="flowChartProcess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</a:rPr>
              <a:t>You receive your house keys and complete/update your Designation of Successor Form </a:t>
            </a:r>
            <a:br>
              <a:rPr lang="en-US" altLang="en-US" sz="1100" b="1" dirty="0">
                <a:latin typeface="Arial" panose="020B0604020202020204" pitchFamily="34" charset="0"/>
              </a:rPr>
            </a:br>
            <a:r>
              <a:rPr lang="en-US" altLang="en-US" sz="1100" b="1" dirty="0">
                <a:latin typeface="Arial" panose="020B0604020202020204" pitchFamily="34" charset="0"/>
              </a:rPr>
              <a:t>YOU MOVE IN!</a:t>
            </a:r>
            <a:endParaRPr lang="en-US" altLang="en-US" sz="1100" b="1" i="1" dirty="0">
              <a:latin typeface="Arial" panose="020B0604020202020204" pitchFamily="34" charset="0"/>
            </a:endParaRPr>
          </a:p>
        </p:txBody>
      </p:sp>
      <p:sp>
        <p:nvSpPr>
          <p:cNvPr id="275495" name="Line 39"/>
          <p:cNvSpPr>
            <a:spLocks noChangeShapeType="1"/>
          </p:cNvSpPr>
          <p:nvPr/>
        </p:nvSpPr>
        <p:spPr bwMode="auto">
          <a:xfrm flipH="1">
            <a:off x="6459712" y="3570202"/>
            <a:ext cx="4794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275496" name="Line 40"/>
          <p:cNvSpPr>
            <a:spLocks noChangeShapeType="1"/>
          </p:cNvSpPr>
          <p:nvPr/>
        </p:nvSpPr>
        <p:spPr bwMode="auto">
          <a:xfrm flipH="1">
            <a:off x="4490440" y="3607073"/>
            <a:ext cx="4651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275497" name="Line 41"/>
          <p:cNvSpPr>
            <a:spLocks noChangeShapeType="1"/>
          </p:cNvSpPr>
          <p:nvPr/>
        </p:nvSpPr>
        <p:spPr bwMode="auto">
          <a:xfrm>
            <a:off x="7924482" y="2875612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275499" name="Line 43"/>
          <p:cNvSpPr>
            <a:spLocks noChangeShapeType="1"/>
          </p:cNvSpPr>
          <p:nvPr/>
        </p:nvSpPr>
        <p:spPr bwMode="auto">
          <a:xfrm>
            <a:off x="4404212" y="5245878"/>
            <a:ext cx="465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275501" name="Line 45"/>
          <p:cNvSpPr>
            <a:spLocks noChangeShapeType="1"/>
          </p:cNvSpPr>
          <p:nvPr/>
        </p:nvSpPr>
        <p:spPr bwMode="auto">
          <a:xfrm>
            <a:off x="2244077" y="5245878"/>
            <a:ext cx="42794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275503" name="Line 47"/>
          <p:cNvSpPr>
            <a:spLocks noChangeShapeType="1"/>
          </p:cNvSpPr>
          <p:nvPr/>
        </p:nvSpPr>
        <p:spPr bwMode="auto">
          <a:xfrm flipH="1" flipV="1">
            <a:off x="2125663" y="3699757"/>
            <a:ext cx="3921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 flipV="1">
            <a:off x="4233726" y="2381956"/>
            <a:ext cx="778366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085407" y="1851512"/>
            <a:ext cx="1146405" cy="92259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Lot Selection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>
                <a:latin typeface="+mj-lt"/>
              </a:rPr>
              <a:t>September 29, 2018</a:t>
            </a: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30" name="Line 33">
            <a:extLst>
              <a:ext uri="{FF2B5EF4-FFF2-40B4-BE49-F238E27FC236}">
                <a16:creationId xmlns:a16="http://schemas.microsoft.com/office/drawing/2014/main" id="{DF01E226-0CED-42AE-9032-8EA0C1387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319" y="2381956"/>
            <a:ext cx="7393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B6A46A52-124A-48F3-BD65-2367FFBD0E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881" y="2381956"/>
            <a:ext cx="7393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A9A0BD-3245-42DB-A764-3E1A7FE28CAF}"/>
              </a:ext>
            </a:extLst>
          </p:cNvPr>
          <p:cNvCxnSpPr>
            <a:cxnSpLocks/>
            <a:stCxn id="275466" idx="2"/>
          </p:cNvCxnSpPr>
          <p:nvPr/>
        </p:nvCxnSpPr>
        <p:spPr bwMode="auto">
          <a:xfrm>
            <a:off x="1207551" y="4126584"/>
            <a:ext cx="0" cy="507172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Line 43">
            <a:extLst>
              <a:ext uri="{FF2B5EF4-FFF2-40B4-BE49-F238E27FC236}">
                <a16:creationId xmlns:a16="http://schemas.microsoft.com/office/drawing/2014/main" id="{FB169D31-87C4-4740-A875-8C0FE245B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0657" y="5233323"/>
            <a:ext cx="465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CFD1DD-289D-4E5E-9ABA-E6152E305A48}"/>
              </a:ext>
            </a:extLst>
          </p:cNvPr>
          <p:cNvCxnSpPr>
            <a:cxnSpLocks/>
            <a:stCxn id="275486" idx="2"/>
          </p:cNvCxnSpPr>
          <p:nvPr/>
        </p:nvCxnSpPr>
        <p:spPr bwMode="auto">
          <a:xfrm>
            <a:off x="7702614" y="5559919"/>
            <a:ext cx="7697" cy="2679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Important Dates</a:t>
            </a:r>
            <a:br>
              <a:rPr lang="en-US" altLang="en-US" dirty="0"/>
            </a:br>
            <a:r>
              <a:rPr lang="en-US" altLang="en-US" dirty="0"/>
              <a:t>Ka’uluokaha’i Phase 1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100" y="1798064"/>
            <a:ext cx="8847799" cy="4944419"/>
          </a:xfrm>
        </p:spPr>
        <p:txBody>
          <a:bodyPr/>
          <a:lstStyle/>
          <a:p>
            <a:pPr>
              <a:spcAft>
                <a:spcPct val="0"/>
              </a:spcAft>
              <a:buFontTx/>
              <a:buNone/>
            </a:pPr>
            <a:r>
              <a:rPr lang="en-US" altLang="en-US" sz="2800" u="sng" dirty="0"/>
              <a:t>Model Home Preference Response Form Due Date</a:t>
            </a:r>
          </a:p>
          <a:p>
            <a:pPr>
              <a:spcAft>
                <a:spcPct val="0"/>
              </a:spcAft>
            </a:pPr>
            <a:r>
              <a:rPr lang="en-US" altLang="en-US" sz="2800" dirty="0"/>
              <a:t>August 31, 2018</a:t>
            </a:r>
          </a:p>
          <a:p>
            <a:pPr marL="57150" indent="0">
              <a:spcAft>
                <a:spcPct val="0"/>
              </a:spcAft>
              <a:buNone/>
            </a:pPr>
            <a:endParaRPr lang="en-US" altLang="en-US" sz="2800" dirty="0"/>
          </a:p>
          <a:p>
            <a:pPr>
              <a:spcAft>
                <a:spcPct val="0"/>
              </a:spcAft>
              <a:buFontTx/>
              <a:buNone/>
            </a:pPr>
            <a:r>
              <a:rPr lang="en-US" altLang="en-US" sz="2800" u="sng" dirty="0"/>
              <a:t>Pre-Qualification Letter Target Due Date</a:t>
            </a:r>
          </a:p>
          <a:p>
            <a:pPr marL="400050">
              <a:spcAft>
                <a:spcPct val="0"/>
              </a:spcAft>
            </a:pPr>
            <a:r>
              <a:rPr lang="en-US" altLang="en-US" sz="2800" dirty="0"/>
              <a:t>August 31, 2018</a:t>
            </a:r>
          </a:p>
          <a:p>
            <a:pPr>
              <a:spcAft>
                <a:spcPct val="0"/>
              </a:spcAft>
              <a:buFontTx/>
              <a:buNone/>
            </a:pPr>
            <a:endParaRPr lang="en-US" altLang="en-US" sz="2800" dirty="0">
              <a:solidFill>
                <a:srgbClr val="0000FF"/>
              </a:solidFill>
            </a:endParaRPr>
          </a:p>
          <a:p>
            <a:pPr>
              <a:spcAft>
                <a:spcPct val="0"/>
              </a:spcAft>
              <a:buFontTx/>
              <a:buNone/>
            </a:pPr>
            <a:r>
              <a:rPr lang="en-US" altLang="en-US" sz="2800" u="sng" dirty="0"/>
              <a:t>Turn-key Lot Selection Meeting</a:t>
            </a:r>
          </a:p>
          <a:p>
            <a:pPr>
              <a:spcAft>
                <a:spcPct val="0"/>
              </a:spcAft>
            </a:pPr>
            <a:r>
              <a:rPr lang="en-US" altLang="en-US" sz="2800" dirty="0"/>
              <a:t>September 29, 2017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08842"/>
            <a:ext cx="9144000" cy="437091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Gentry 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Engle &amp; Volkers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Home Street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Bank of Hawaii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Helen Wai LLC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Veteran’s Administration</a:t>
            </a:r>
          </a:p>
          <a:p>
            <a:pPr algn="ctr">
              <a:buFontTx/>
              <a:buNone/>
            </a:pPr>
            <a:endParaRPr lang="en-US" altLang="en-US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en-US" sz="24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DHHL Staff</a:t>
            </a:r>
          </a:p>
          <a:p>
            <a:pPr algn="ctr">
              <a:buFontTx/>
              <a:buNone/>
            </a:pPr>
            <a:r>
              <a:rPr lang="en-US" alt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Deputy Aila, Dean, Juan, Carol, Michelle, Jo-Anne, Deb</a:t>
            </a:r>
          </a:p>
          <a:p>
            <a:pPr algn="ctr">
              <a:buFontTx/>
              <a:buNone/>
            </a:pPr>
            <a:endParaRPr lang="en-US" altLang="en-US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en-US" altLang="en-US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6400800"/>
            <a:ext cx="3390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www.dhhl.hawaii.gov</a:t>
            </a:r>
          </a:p>
        </p:txBody>
      </p:sp>
      <p:pic>
        <p:nvPicPr>
          <p:cNvPr id="15367" name="Picture 7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171450" y="173038"/>
            <a:ext cx="1463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uluokahai_logo_FINAL">
            <a:extLst>
              <a:ext uri="{FF2B5EF4-FFF2-40B4-BE49-F238E27FC236}">
                <a16:creationId xmlns:a16="http://schemas.microsoft.com/office/drawing/2014/main" id="{D0CCA9C2-299C-457A-895D-49A4A998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22" y="5790896"/>
            <a:ext cx="1553416" cy="864181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8B22B-E7C2-41D2-99D4-91F54D32A39D}"/>
              </a:ext>
            </a:extLst>
          </p:cNvPr>
          <p:cNvSpPr/>
          <p:nvPr/>
        </p:nvSpPr>
        <p:spPr>
          <a:xfrm>
            <a:off x="2343653" y="385433"/>
            <a:ext cx="4185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3600" i="1" u="sng" dirty="0">
                <a:solidFill>
                  <a:schemeClr val="bg1"/>
                </a:solidFill>
                <a:latin typeface="+mj-lt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421749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181350"/>
            <a:ext cx="9144000" cy="25225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8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Mahalo!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6400800"/>
            <a:ext cx="3390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www.dhhl.hawaii.gov</a:t>
            </a:r>
          </a:p>
        </p:txBody>
      </p:sp>
      <p:pic>
        <p:nvPicPr>
          <p:cNvPr id="15367" name="Picture 7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171450" y="173038"/>
            <a:ext cx="1463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auluokahai_logo_FINAL">
            <a:extLst>
              <a:ext uri="{FF2B5EF4-FFF2-40B4-BE49-F238E27FC236}">
                <a16:creationId xmlns:a16="http://schemas.microsoft.com/office/drawing/2014/main" id="{D0CCA9C2-299C-457A-895D-49A4A998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43" y="5449460"/>
            <a:ext cx="2167440" cy="1205769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514" y="366712"/>
            <a:ext cx="5703094" cy="1013222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Department of Hawaiian Home Lands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1249379" y="5519806"/>
            <a:ext cx="7157424" cy="1322371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b="0" i="1" dirty="0"/>
              <a:t>  </a:t>
            </a:r>
            <a:endParaRPr lang="en-US" sz="3200" b="0" dirty="0"/>
          </a:p>
          <a:p>
            <a:pPr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</a:rPr>
              <a:t> Prince Jonah Kuhio Kalaniana’ole</a:t>
            </a:r>
          </a:p>
        </p:txBody>
      </p:sp>
      <p:pic>
        <p:nvPicPr>
          <p:cNvPr id="2060" name="Picture 12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957264" y="480416"/>
            <a:ext cx="1097756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88" y="1672506"/>
            <a:ext cx="3437383" cy="37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7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1543050" y="15875"/>
            <a:ext cx="7604125" cy="1350963"/>
          </a:xfrm>
        </p:spPr>
        <p:txBody>
          <a:bodyPr/>
          <a:lstStyle/>
          <a:p>
            <a:r>
              <a:rPr lang="en-US" altLang="en-US" sz="3200" dirty="0"/>
              <a:t>Department of Hawaiian Home Lands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0338" y="2874188"/>
            <a:ext cx="9144000" cy="2045965"/>
          </a:xfrm>
        </p:spPr>
        <p:txBody>
          <a:bodyPr/>
          <a:lstStyle/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Land Development Division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altLang="en-US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2060"/>
                </a:solidFill>
              </a:rPr>
              <a:t>Darrell Ing</a:t>
            </a:r>
          </a:p>
          <a:p>
            <a:pPr algn="ctr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n-US" altLang="en-US" dirty="0"/>
          </a:p>
        </p:txBody>
      </p:sp>
      <p:pic>
        <p:nvPicPr>
          <p:cNvPr id="2060" name="Picture 12" descr="DHHL_2C_LOGO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34177" b="21053"/>
          <a:stretch>
            <a:fillRect/>
          </a:stretch>
        </p:blipFill>
        <p:spPr bwMode="auto">
          <a:xfrm>
            <a:off x="171450" y="173038"/>
            <a:ext cx="146367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auluokahai_logo_FINAL">
            <a:extLst>
              <a:ext uri="{FF2B5EF4-FFF2-40B4-BE49-F238E27FC236}">
                <a16:creationId xmlns:a16="http://schemas.microsoft.com/office/drawing/2014/main" id="{A33EA3DF-6821-4991-AA96-35C385C1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04" y="5220495"/>
            <a:ext cx="2169666" cy="1207008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DFEBF7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13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East Kapolei</a:t>
            </a:r>
            <a:endParaRPr lang="en-US" alt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472"/>
            <a:ext cx="9144000" cy="54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Ka’uluokaha’i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471E9-7F8F-4B7F-8D72-9782825B1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32"/>
          <a:stretch/>
        </p:blipFill>
        <p:spPr>
          <a:xfrm>
            <a:off x="8113" y="1382712"/>
            <a:ext cx="9135887" cy="54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Ka’uluokaha’i, Increment IIB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48DAE-66A1-4E6E-ADC2-9ECB85899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/>
          <a:stretch/>
        </p:blipFill>
        <p:spPr>
          <a:xfrm>
            <a:off x="0" y="1231642"/>
            <a:ext cx="9144000" cy="56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784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7553</TotalTime>
  <Words>943</Words>
  <Application>Microsoft Office PowerPoint</Application>
  <PresentationFormat>On-screen Show (4:3)</PresentationFormat>
  <Paragraphs>198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Times New Roman</vt:lpstr>
      <vt:lpstr>Wingdings</vt:lpstr>
      <vt:lpstr>blank</vt:lpstr>
      <vt:lpstr>Document</vt:lpstr>
      <vt:lpstr>Department of Hawaiian Home Lands</vt:lpstr>
      <vt:lpstr>Announcements</vt:lpstr>
      <vt:lpstr>Agenda</vt:lpstr>
      <vt:lpstr>Department of Hawaiian Home Lands</vt:lpstr>
      <vt:lpstr>Department of Hawaiian Home Lands</vt:lpstr>
      <vt:lpstr>Department of Hawaiian Home Lands</vt:lpstr>
      <vt:lpstr>East Kapolei</vt:lpstr>
      <vt:lpstr>Ka’uluokaha’i</vt:lpstr>
      <vt:lpstr>Ka’uluokaha’i, Increment IIB</vt:lpstr>
      <vt:lpstr>Available Turnkey Lots Ka’uluokaha’i, Increment IIB</vt:lpstr>
      <vt:lpstr>Ka’uluokaha’i, Increment IIB Construction Schedule</vt:lpstr>
      <vt:lpstr>PowerPoint Presentation</vt:lpstr>
      <vt:lpstr>Tom Gentry</vt:lpstr>
      <vt:lpstr>PowerPoint Presentation</vt:lpstr>
      <vt:lpstr>Quality Construction</vt:lpstr>
      <vt:lpstr>Superior Customer Care</vt:lpstr>
      <vt:lpstr>An Inspired Design</vt:lpstr>
      <vt:lpstr>Energy Saving Features</vt:lpstr>
      <vt:lpstr>PowerPoint Presentation</vt:lpstr>
      <vt:lpstr>PowerPoint Presentation</vt:lpstr>
      <vt:lpstr>PowerPoint Presentation</vt:lpstr>
      <vt:lpstr>Kitchen Appointments</vt:lpstr>
      <vt:lpstr>Comfort Features</vt:lpstr>
      <vt:lpstr>Standard Selections</vt:lpstr>
      <vt:lpstr>Telephone and Cable</vt:lpstr>
      <vt:lpstr>Warranty = Quality</vt:lpstr>
      <vt:lpstr>PowerPoint Presentation</vt:lpstr>
      <vt:lpstr>Value-Added Features</vt:lpstr>
      <vt:lpstr>Optional Upgrades</vt:lpstr>
      <vt:lpstr>Optional Upgrade Selections</vt:lpstr>
      <vt:lpstr>PowerPoint Presentation</vt:lpstr>
      <vt:lpstr>PowerPoint Presentation</vt:lpstr>
      <vt:lpstr>PowerPoint Presentation</vt:lpstr>
      <vt:lpstr>Loan Programs and Lenders</vt:lpstr>
      <vt:lpstr>Lender Matrix</vt:lpstr>
      <vt:lpstr>PowerPoint Presentation</vt:lpstr>
      <vt:lpstr>Transfer Process</vt:lpstr>
      <vt:lpstr>Transfer Checklist</vt:lpstr>
      <vt:lpstr>PowerPoint Presentation</vt:lpstr>
      <vt:lpstr>Turn-key Lot Selection Ground Rules Ka’uluokaha’i Phase 1</vt:lpstr>
      <vt:lpstr>Turn-key Lot Selection Ground Rules Ka’uluokaha’i Phase 1</vt:lpstr>
      <vt:lpstr>Back Up and Deferrals Ka’uluokaha’i Phase 1</vt:lpstr>
      <vt:lpstr>Back Up and Deferrals Ka’uluokaha’i Phase 1</vt:lpstr>
      <vt:lpstr>PowerPoint Presentation</vt:lpstr>
      <vt:lpstr>Award Process – Lessees Turnkey Homes</vt:lpstr>
      <vt:lpstr>Important Dates Ka’uluokaha’i Phase 1</vt:lpstr>
      <vt:lpstr>PowerPoint Presentation</vt:lpstr>
      <vt:lpstr>PowerPoint Presentation</vt:lpstr>
    </vt:vector>
  </TitlesOfParts>
  <Company>State of Hawaii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Rhonda Funn</dc:creator>
  <cp:lastModifiedBy>Aila, Paula</cp:lastModifiedBy>
  <cp:revision>606</cp:revision>
  <cp:lastPrinted>2018-07-12T02:57:09Z</cp:lastPrinted>
  <dcterms:created xsi:type="dcterms:W3CDTF">2008-07-10T22:32:11Z</dcterms:created>
  <dcterms:modified xsi:type="dcterms:W3CDTF">2018-07-14T01:17:43Z</dcterms:modified>
</cp:coreProperties>
</file>